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2" r:id="rId3"/>
    <p:sldId id="264" r:id="rId4"/>
    <p:sldId id="273" r:id="rId5"/>
    <p:sldId id="274" r:id="rId6"/>
    <p:sldId id="270" r:id="rId7"/>
    <p:sldId id="271" r:id="rId8"/>
    <p:sldId id="275" r:id="rId9"/>
  </p:sldIdLst>
  <p:sldSz cx="10691813" cy="7559675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21437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42873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64310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85746" algn="l" rtl="0" eaLnBrk="0" fontAlgn="base" hangingPunct="0">
      <a:spcBef>
        <a:spcPct val="0"/>
      </a:spcBef>
      <a:spcAft>
        <a:spcPct val="0"/>
      </a:spcAft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07183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128620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650056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171493" algn="l" defTabSz="1042873" rtl="0" eaLnBrk="1" latinLnBrk="0" hangingPunct="1">
      <a:defRPr sz="684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3BD"/>
    <a:srgbClr val="FAD4ED"/>
    <a:srgbClr val="FB6D6D"/>
    <a:srgbClr val="E7CF6E"/>
    <a:srgbClr val="FFB7B7"/>
    <a:srgbClr val="CC3300"/>
    <a:srgbClr val="EAD682"/>
    <a:srgbClr val="CBB936"/>
    <a:srgbClr val="FFFF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75" autoAdjust="0"/>
    <p:restoredTop sz="96473" autoAdjust="0"/>
  </p:normalViewPr>
  <p:slideViewPr>
    <p:cSldViewPr>
      <p:cViewPr varScale="1">
        <p:scale>
          <a:sx n="71" d="100"/>
          <a:sy n="71" d="100"/>
        </p:scale>
        <p:origin x="1674" y="6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580" y="54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1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C28B9E9-AD2C-4F54-9049-81EE4FEC1BA2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7032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7032"/>
            <a:ext cx="4302231" cy="34064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F4CF30E2-7C51-48AB-AD01-AFF6C4CB6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4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0713" y="509588"/>
            <a:ext cx="36068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9601"/>
            <a:ext cx="7942580" cy="30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032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7032"/>
            <a:ext cx="4302231" cy="3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2" tIns="46102" rIns="92202" bIns="461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317108-345A-4930-8F28-284CF906D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95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1pPr>
    <a:lvl2pPr marL="521437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2pPr>
    <a:lvl3pPr marL="1042873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3pPr>
    <a:lvl4pPr marL="1564310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4pPr>
    <a:lvl5pPr marL="2085746" algn="l" rtl="0" eaLnBrk="0" fontAlgn="base" hangingPunct="0">
      <a:spcBef>
        <a:spcPct val="30000"/>
      </a:spcBef>
      <a:spcAft>
        <a:spcPct val="0"/>
      </a:spcAft>
      <a:defRPr sz="1369" kern="1200">
        <a:solidFill>
          <a:schemeClr val="tx1"/>
        </a:solidFill>
        <a:latin typeface="Arial" charset="0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68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17108-345A-4930-8F28-284CF906D1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569" y="1"/>
            <a:ext cx="10686246" cy="5039784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 algn="ctr">
              <a:buNone/>
              <a:defRPr sz="1764"/>
            </a:lvl2pPr>
            <a:lvl3pPr marL="1007943" indent="0" algn="ctr">
              <a:buNone/>
              <a:defRPr sz="176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ED8AA-F9C8-4082-A539-7D1BCE9E6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0CDCA-EB30-4C78-902A-D9BD7A8C4C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1" y="839964"/>
            <a:ext cx="2305422" cy="5963744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712" y="839964"/>
            <a:ext cx="6648971" cy="59637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1E6F-436A-47D7-B3F0-96FAB5658F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820746" y="168362"/>
            <a:ext cx="0" cy="8018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003AA-4BB6-40BA-9ECE-5D3306986C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691813" cy="50397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569" y="1"/>
            <a:ext cx="10686246" cy="5039784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2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b="0" spc="22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1093" y="5467632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6E5A4-6143-4DE0-A800-688D9649B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112" y="2519892"/>
            <a:ext cx="4169807" cy="4435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353" y="2519892"/>
            <a:ext cx="4169807" cy="44350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72958-1020-4220-A714-608ED83CF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2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25" b="0" cap="none" baseline="0">
                <a:solidFill>
                  <a:schemeClr val="accent1"/>
                </a:solidFill>
                <a:latin typeface="+mn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112" y="3271437"/>
            <a:ext cx="4169807" cy="3683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2353" y="2402645"/>
            <a:ext cx="4169807" cy="907161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984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2353" y="3271437"/>
            <a:ext cx="4169807" cy="3683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FA4C6-286F-4532-9625-CC86287D1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B83D-C390-4322-AAA3-3A1878503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3576B-B4A0-4FF2-B910-944535D915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8112" y="519751"/>
            <a:ext cx="3849053" cy="191511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787" y="907161"/>
            <a:ext cx="4979712" cy="5715114"/>
          </a:xfrm>
        </p:spPr>
        <p:txBody>
          <a:bodyPr>
            <a:normAutofit/>
          </a:bodyPr>
          <a:lstStyle>
            <a:lvl1pPr>
              <a:defRPr sz="2205"/>
            </a:lvl1pPr>
            <a:lvl2pPr>
              <a:defRPr sz="1764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112" y="2488483"/>
            <a:ext cx="3849053" cy="414723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61"/>
              </a:spcBef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4FED9-0C43-496F-8057-1DFC7749B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5467633"/>
            <a:ext cx="6816031" cy="1612731"/>
          </a:xfrm>
        </p:spPr>
        <p:txBody>
          <a:bodyPr anchor="ctr">
            <a:normAutofit/>
          </a:bodyPr>
          <a:lstStyle>
            <a:lvl1pPr algn="r">
              <a:defRPr sz="4850" spc="22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689140" cy="503978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1093" y="5467633"/>
            <a:ext cx="2806601" cy="1612731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64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61A68-CB30-4050-AEDE-94A462AD4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54868" y="5802702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8112" y="645092"/>
            <a:ext cx="8524048" cy="1653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113" y="2519892"/>
            <a:ext cx="8524049" cy="443500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114" y="7132753"/>
            <a:ext cx="1889082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7026" y="7132753"/>
            <a:ext cx="5175303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3834" y="7132753"/>
            <a:ext cx="853860" cy="302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81C4BBE-42C3-4E50-8C40-78FDEFF6A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238" y="910869"/>
            <a:ext cx="0" cy="10079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1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1007943" rtl="0" eaLnBrk="1" latinLnBrk="0" hangingPunct="1">
        <a:lnSpc>
          <a:spcPct val="80000"/>
        </a:lnSpc>
        <a:spcBef>
          <a:spcPct val="0"/>
        </a:spcBef>
        <a:buNone/>
        <a:defRPr sz="4850" kern="1200" cap="all" spc="11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29230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49389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65516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856752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007943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116921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1340564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1501835" indent="-151191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ellerDV3@uganskmail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edosovaOS@ugansk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06" y="1818432"/>
            <a:ext cx="2698766" cy="324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754" dirty="0"/>
          </a:p>
          <a:p>
            <a:endParaRPr lang="ru-RU" sz="754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350" y="2470142"/>
            <a:ext cx="10009112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977" algn="just">
              <a:spcBef>
                <a:spcPts val="661"/>
              </a:spcBef>
              <a:spcAft>
                <a:spcPts val="661"/>
              </a:spcAft>
            </a:pPr>
            <a:r>
              <a:rPr lang="ru-RU" sz="1600" dirty="0"/>
              <a:t>ООО ЧОП «РН-Охрана-Югра» – крупнейшее охранное предприятие в Ханты-Мансийском автономном округе – Югра. Штатная численность – </a:t>
            </a:r>
            <a:r>
              <a:rPr lang="ru-RU" sz="1600" dirty="0" smtClean="0"/>
              <a:t>3795 единиц.</a:t>
            </a:r>
            <a:endParaRPr lang="ru-RU" sz="1600" dirty="0"/>
          </a:p>
          <a:p>
            <a:pPr indent="398977" algn="just">
              <a:spcBef>
                <a:spcPts val="661"/>
              </a:spcBef>
              <a:spcAft>
                <a:spcPts val="661"/>
              </a:spcAft>
            </a:pPr>
            <a:r>
              <a:rPr lang="ru-RU" sz="1600" dirty="0"/>
              <a:t>Мы осуществляем вооруженную охрану объектов предприятий, входящих в периметр </a:t>
            </a:r>
            <a:r>
              <a:rPr lang="ru-RU" sz="1600" dirty="0" smtClean="0"/>
              <a:t>ПАО </a:t>
            </a:r>
            <a:r>
              <a:rPr lang="ru-RU" sz="1600" dirty="0"/>
              <a:t>«НК «Роснефть»», расположенных на территории ХМАО-Югры и Тюменской области. </a:t>
            </a:r>
          </a:p>
          <a:p>
            <a:pPr indent="398977" algn="just">
              <a:spcBef>
                <a:spcPts val="661"/>
              </a:spcBef>
              <a:spcAft>
                <a:spcPts val="661"/>
              </a:spcAft>
            </a:pPr>
            <a:r>
              <a:rPr lang="ru-RU" sz="1600" dirty="0"/>
              <a:t>Структурные подразделения Общества расположены в городах Тюмень, </a:t>
            </a:r>
            <a:r>
              <a:rPr lang="ru-RU" sz="1600" dirty="0" smtClean="0"/>
              <a:t>Ханты-Мансийск, </a:t>
            </a:r>
            <a:r>
              <a:rPr lang="ru-RU" sz="1600" dirty="0" err="1" smtClean="0"/>
              <a:t>Нягань</a:t>
            </a:r>
            <a:r>
              <a:rPr lang="ru-RU" sz="1600" dirty="0"/>
              <a:t>, Нефтеюганск, Пыть-Ях, и в г.п. Пойковский</a:t>
            </a:r>
            <a:r>
              <a:rPr lang="ru-RU" sz="1600" dirty="0" smtClean="0"/>
              <a:t>. Активно применяется вахтовый метод работы.</a:t>
            </a:r>
            <a:endParaRPr lang="ru-RU" sz="1600" dirty="0"/>
          </a:p>
          <a:p>
            <a:pPr indent="398977" algn="just">
              <a:spcBef>
                <a:spcPts val="661"/>
              </a:spcBef>
              <a:spcAft>
                <a:spcPts val="661"/>
              </a:spcAft>
            </a:pPr>
            <a:r>
              <a:rPr lang="ru-RU" sz="1600" dirty="0"/>
              <a:t>Основная задача Общества – качественное выполнение договорных обязательств перед Заказчиками в строгом соответствии с действующим законодательством.</a:t>
            </a:r>
          </a:p>
          <a:p>
            <a:pPr indent="398977" algn="just">
              <a:spcBef>
                <a:spcPts val="661"/>
              </a:spcBef>
              <a:spcAft>
                <a:spcPts val="661"/>
              </a:spcAft>
            </a:pPr>
            <a:r>
              <a:rPr lang="ru-RU" sz="1600" dirty="0"/>
              <a:t>ООО ЧОП «РН-Охрана-Югра» активно взаимодействует с правоохранительными органами в части обеспечения безопасности объектов Заказчиков и общественного порядка.</a:t>
            </a:r>
          </a:p>
        </p:txBody>
      </p:sp>
    </p:spTree>
    <p:extLst>
      <p:ext uri="{BB962C8B-B14F-4D97-AF65-F5344CB8AC3E}">
        <p14:creationId xmlns:p14="http://schemas.microsoft.com/office/powerpoint/2010/main" val="42447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CF6E"/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354" y="2195661"/>
            <a:ext cx="100091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93728"/>
            <a:r>
              <a:rPr lang="ru-RU" sz="1600" dirty="0"/>
              <a:t>	Охрана помещений и территорий объектов. Охрана имущества, в том числе в процессе его транспортировки. Обеспечение пропускного и внутриобъектового режимов на </a:t>
            </a:r>
            <a:r>
              <a:rPr lang="ru-RU" sz="1600" dirty="0" smtClean="0"/>
              <a:t>охраняемых объектах</a:t>
            </a:r>
            <a:r>
              <a:rPr lang="ru-RU" sz="1600" dirty="0"/>
              <a:t>. Проверка постоянных, временных, разовых пропусков и других документов, предоставляющих право входа и выхода лиц, въезда и выезда транспортных средств, вноса и выноса, ввоза и вывоза имущества с охраняемых объектов. Контроль за своевременным </a:t>
            </a:r>
            <a:r>
              <a:rPr lang="ru-RU" sz="1600" dirty="0" smtClean="0"/>
              <a:t>возвратов </a:t>
            </a:r>
            <a:r>
              <a:rPr lang="ru-RU" sz="1600" dirty="0"/>
              <a:t>пропусков. Осмотр имущества, а также транспортных средств при их въезде и выезде с охраняемых объектов. Проверка соответствия вывозимого и выносимого, ввозимого и вносимого имущества имуществу, указанному в документах, предусмотренных правилами пропускного и внутриобъектового </a:t>
            </a:r>
            <a:r>
              <a:rPr lang="ru-RU" sz="1600" dirty="0" smtClean="0"/>
              <a:t>режимов.</a:t>
            </a:r>
          </a:p>
          <a:p>
            <a:pPr algn="just" defTabSz="393728"/>
            <a:r>
              <a:rPr lang="ru-RU" sz="1600" dirty="0"/>
              <a:t>	</a:t>
            </a:r>
            <a:r>
              <a:rPr lang="ru-RU" sz="1600" dirty="0" smtClean="0"/>
              <a:t>Оказание </a:t>
            </a:r>
            <a:r>
              <a:rPr lang="ru-RU" sz="1600" dirty="0"/>
              <a:t>охранных услуг с использованием технических средств охраны. Осуществление контроля за средствами охранно-пожарной сигнализации. Оказание при необходимости первой (доврачебной) медицинской помощи пострадавшим при получении телесных повреждений. Обеспечение порядка в местах проведения массовых мероприятий. Охрана </a:t>
            </a:r>
            <a:r>
              <a:rPr lang="ru-RU" sz="1600" dirty="0" smtClean="0"/>
              <a:t>имущества </a:t>
            </a:r>
            <a:r>
              <a:rPr lang="ru-RU" sz="1600" dirty="0"/>
              <a:t>на объектах, имеющих важное значение для обеспечения жизнедеятельности и безопасности государства и населения. Принятие мер к недопущению и пресечению хищений охраняемого имущества с применением при необходимости специальных </a:t>
            </a:r>
            <a:r>
              <a:rPr lang="ru-RU" sz="1600" dirty="0" smtClean="0"/>
              <a:t>средств и </a:t>
            </a:r>
            <a:r>
              <a:rPr lang="ru-RU" sz="1600" dirty="0"/>
              <a:t>служебного оружия, разрешенных в частной охранной деятельности.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350" y="2015641"/>
            <a:ext cx="100451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977" algn="just"/>
            <a:r>
              <a:rPr lang="ru-RU" sz="1600" dirty="0"/>
              <a:t>Охранник может работать на определенном объекте, защищать </a:t>
            </a:r>
            <a:r>
              <a:rPr lang="ru-RU" sz="1600" dirty="0" smtClean="0"/>
              <a:t>объект </a:t>
            </a:r>
            <a:r>
              <a:rPr lang="ru-RU" sz="1600" dirty="0"/>
              <a:t>от проникновения чужих лиц, </a:t>
            </a:r>
            <a:r>
              <a:rPr lang="ru-RU" sz="1600" dirty="0" smtClean="0"/>
              <a:t>имущество </a:t>
            </a:r>
            <a:r>
              <a:rPr lang="ru-RU" sz="1600" dirty="0"/>
              <a:t>— от </a:t>
            </a:r>
            <a:r>
              <a:rPr lang="ru-RU" sz="1600" dirty="0" smtClean="0"/>
              <a:t>хищения или уничтожения.</a:t>
            </a:r>
            <a:endParaRPr lang="ru-RU" sz="1600" dirty="0"/>
          </a:p>
          <a:p>
            <a:pPr indent="398977" algn="just"/>
            <a:r>
              <a:rPr lang="ru-RU" sz="1600" dirty="0"/>
              <a:t>Может работать постоянно на одном и том же месте, осуществлять охрану перевозки ценных грузов, охрану какого-либо человека при его перемещениях. Деятельность может быть организована как в одиночку, так и коллективно. </a:t>
            </a:r>
          </a:p>
          <a:p>
            <a:pPr indent="398977" algn="just"/>
            <a:r>
              <a:rPr lang="ru-RU" sz="1600" dirty="0" smtClean="0"/>
              <a:t>Сменный режим работы, по </a:t>
            </a:r>
            <a:r>
              <a:rPr lang="ru-RU" sz="1600" dirty="0"/>
              <a:t>графику, в зависимости от места работы. Работа </a:t>
            </a:r>
            <a:r>
              <a:rPr lang="ru-RU" sz="1600" dirty="0" smtClean="0"/>
              <a:t>охранника </a:t>
            </a:r>
            <a:r>
              <a:rPr lang="ru-RU" sz="1600" dirty="0"/>
              <a:t>различается в зависимости от </a:t>
            </a:r>
            <a:r>
              <a:rPr lang="ru-RU" sz="1600" dirty="0" smtClean="0"/>
              <a:t>типа объекта: административные здания, стационарные площадочные объекты, базы хранения ТМЦ, производственные объекты, мобильные группы и блокпосты на территориях месторождений.</a:t>
            </a:r>
          </a:p>
          <a:p>
            <a:pPr indent="398977" algn="just"/>
            <a:r>
              <a:rPr lang="ru-RU" sz="1600" dirty="0" smtClean="0"/>
              <a:t>Подчас </a:t>
            </a:r>
            <a:r>
              <a:rPr lang="ru-RU" sz="1600" dirty="0"/>
              <a:t>требования невысокие, обязанностей немного, условия труда не очень комфортные, хотя в некоторых случаях требования куда строже, а работа может быть связана с реальным риском для жизни. Иногда охранник стоит на виду больше для </a:t>
            </a:r>
            <a:r>
              <a:rPr lang="ru-RU" sz="1600" dirty="0" smtClean="0"/>
              <a:t>контроля </a:t>
            </a:r>
            <a:r>
              <a:rPr lang="ru-RU" sz="1600" dirty="0"/>
              <a:t>посетителей. В некоторых местах необходим представительный внешний вид (ведь охранник — это не просто сторож, а в определенной степени лицо </a:t>
            </a:r>
            <a:r>
              <a:rPr lang="ru-RU" sz="1600" dirty="0" smtClean="0"/>
              <a:t>охранного предприятия).</a:t>
            </a:r>
            <a:endParaRPr lang="ru-RU" sz="1600" dirty="0"/>
          </a:p>
          <a:p>
            <a:pPr indent="398977" algn="just"/>
            <a:r>
              <a:rPr lang="ru-RU" sz="1600" dirty="0"/>
              <a:t>Освоить профессию можно в школе охраны. Иногда на работу берут без специального образования и опыта. </a:t>
            </a:r>
            <a:r>
              <a:rPr lang="ru-RU" sz="1600" dirty="0" smtClean="0"/>
              <a:t>Для работы в нашем Обществе охраннику </a:t>
            </a:r>
            <a:r>
              <a:rPr lang="ru-RU" sz="1600" dirty="0"/>
              <a:t>необходимо получить лицензию </a:t>
            </a:r>
            <a:r>
              <a:rPr lang="ru-RU" sz="1600" dirty="0" smtClean="0"/>
              <a:t>охранника с 6-м квалификационным разрядом. </a:t>
            </a:r>
            <a:r>
              <a:rPr lang="ru-RU" sz="1600" dirty="0"/>
              <a:t>Нередко требуется разрешение на ношение </a:t>
            </a:r>
            <a:r>
              <a:rPr lang="ru-RU" sz="1600" dirty="0" smtClean="0"/>
              <a:t>служебного огнестрельного </a:t>
            </a:r>
            <a:r>
              <a:rPr lang="ru-RU" sz="1600" dirty="0"/>
              <a:t>оружия, умение обращаться с ним. </a:t>
            </a:r>
            <a:r>
              <a:rPr lang="ru-RU" sz="1600" dirty="0" smtClean="0"/>
              <a:t>При прочих равных условиях предпочтение отдается </a:t>
            </a:r>
            <a:r>
              <a:rPr lang="ru-RU" sz="1600" dirty="0"/>
              <a:t>лицам, прошедшим службу в рядах вооруженных </a:t>
            </a:r>
            <a:r>
              <a:rPr lang="ru-RU" sz="1600" dirty="0" smtClean="0"/>
              <a:t>сил, МВД, </a:t>
            </a:r>
            <a:r>
              <a:rPr lang="ru-RU" sz="1600" dirty="0"/>
              <a:t>имеющим спортивное прошлое.</a:t>
            </a:r>
          </a:p>
        </p:txBody>
      </p:sp>
    </p:spTree>
    <p:extLst>
      <p:ext uri="{BB962C8B-B14F-4D97-AF65-F5344CB8AC3E}">
        <p14:creationId xmlns:p14="http://schemas.microsoft.com/office/powerpoint/2010/main" val="16337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348" y="1907629"/>
            <a:ext cx="101711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977" algn="just"/>
            <a:r>
              <a:rPr lang="ru-RU" sz="1600" dirty="0"/>
              <a:t>Охранник должен знать основы законодательной базы и медицинской подготовки, владеть приемами самообороны и рукопашного боя. Не обойтись и без знаний психологии. Профессионал должен уметь предупредить потенциальную опасность и избежать ее, знать, как действовать в экстремальных ситуациях. Необходимо уметь быстро реагировать, не поддаваться панике, анализировать ситуацию, мгновенно принимать решения. Помимо этого охранник должен поддерживать имидж охранного предприятия. Ну и, разумеется, иметь отличную физическую форму.</a:t>
            </a:r>
          </a:p>
          <a:p>
            <a:pPr indent="398977" algn="just"/>
            <a:r>
              <a:rPr lang="ru-RU" sz="1600" dirty="0"/>
              <a:t>Идти на такую работу стоит людям наблюдательным, настойчивым, способным к длительному сохранению высокой активности. Пригодится хорошо развитая долговременная память на внешность и поведение людей, на окружающую обстановку. Кандидат на данную должность должен иметь низкую внушаемость и способность брать на себя ответственность в сложных ситуациях, при необходимости проявлять настойчивость. Понадобятся развитое наглядно-образное и практическое мышление, способность к воссозданию зрительного образа по словесному описанию, умение принять правильное решение при недостатке необходимой информации, при отсутствии времени на ее осмысление.</a:t>
            </a:r>
          </a:p>
          <a:p>
            <a:pPr indent="398977" algn="just"/>
            <a:r>
              <a:rPr lang="ru-RU" sz="1600" dirty="0"/>
              <a:t>Ну и, конечно, нужна эмоционально-волевая устойчивость, ведь эта работа связана с повышенным риском. Медицинскими противопоказаниями являются заболевания нервной системы и опорно-двигательного аппарата, выраженное снижение зрения и слуха.</a:t>
            </a:r>
          </a:p>
          <a:p>
            <a:pPr indent="398977" algn="just"/>
            <a:r>
              <a:rPr lang="ru-RU" sz="1600" dirty="0"/>
              <a:t>Спрос на охранников на рынке труда стабильно высокий, однако для желающих получить эту работу всегда проводится жесткий профотбор на соответствие качествам, о которых говорилось ранее. У тех, кто ими обладает, трудоустройство проблем не вызовет. Работа охранника считается преимущественно мужской, но, тем не менее, </a:t>
            </a:r>
            <a:r>
              <a:rPr lang="ru-RU" sz="1600" dirty="0" smtClean="0"/>
              <a:t>берут </a:t>
            </a:r>
            <a:r>
              <a:rPr lang="ru-RU" sz="1600" dirty="0"/>
              <a:t>и женщин (как правило, туда, где риск </a:t>
            </a:r>
            <a:r>
              <a:rPr lang="ru-RU" sz="1600" dirty="0" smtClean="0"/>
              <a:t>ЧП </a:t>
            </a:r>
            <a:r>
              <a:rPr lang="ru-RU" sz="1600" dirty="0"/>
              <a:t>или других экстремальных ситуаций небольшой).</a:t>
            </a:r>
          </a:p>
          <a:p>
            <a:pPr indent="398977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9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CF6E"/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338" y="1799617"/>
            <a:ext cx="10261140" cy="540147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дисциплинированность;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ответственность;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пунктуальность;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решительность;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самообладание, эмоциональная уравновешенность, выдержка;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смелость;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способность рационально действовать в экстремальных ситуациях;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старательность, исполнительность;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уверенность в себе;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стрессоустойчивость;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развитые волевые качества;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хорошо развитые свойства ощущений и восприятия (зрение, слух, обоняние, осязание);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хорошо развитые свойства внимания;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оперативность (скорость мыслительных процессов, интеллектуальная лабильность) мышления;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хорошее общее физическое развитие – выносливость, </a:t>
            </a:r>
            <a:r>
              <a:rPr lang="ru-RU" sz="1500" dirty="0" err="1"/>
              <a:t>координированность</a:t>
            </a:r>
            <a:r>
              <a:rPr lang="ru-RU" sz="1500" dirty="0"/>
              <a:t>, сила, быстрота;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умение четко и кратко формулировать информацию;</a:t>
            </a:r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переносимость статических физических нагрузок;</a:t>
            </a:r>
            <a:endParaRPr lang="en-US" sz="1500" dirty="0"/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сохранение работоспособности при недостатке сна;</a:t>
            </a:r>
            <a:endParaRPr lang="en-US" sz="1500" dirty="0"/>
          </a:p>
          <a:p>
            <a:pPr indent="201239" defTabSz="594966">
              <a:buFont typeface="Arial" panose="020B0604020202020204" pitchFamily="34" charset="0"/>
              <a:buChar char="•"/>
            </a:pPr>
            <a:r>
              <a:rPr lang="ru-RU" sz="1500" dirty="0"/>
              <a:t>сохранение бдительности в условиях однообразной деятельности (</a:t>
            </a:r>
            <a:r>
              <a:rPr lang="ru-RU" sz="1500" dirty="0" err="1"/>
              <a:t>монотонии</a:t>
            </a:r>
            <a:r>
              <a:rPr lang="ru-RU" sz="1500" dirty="0"/>
              <a:t>);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сохранение бдительности в режиме ожидания;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физическая подготовленность к воздействию неблагоприятных факторов профессиональной деятельности;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выносливость к эмоциональным нагрузкам;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оперативность;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способность четко действовать в </a:t>
            </a:r>
            <a:r>
              <a:rPr lang="ru-RU" sz="1500" dirty="0" err="1"/>
              <a:t>экстримальных</a:t>
            </a:r>
            <a:r>
              <a:rPr lang="ru-RU" sz="1500" dirty="0"/>
              <a:t> ситуациях;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умение быстро ориентироваться в окружающей обстановке;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умение интенсивно работать в течение длительного времени без снижения результативности;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способность быстро реагировать на ситуацию;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способность заниматься длительное время кропотливой работой;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умение оставаться "в тени";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умение принимать адекватные решения;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умение работать в команде;</a:t>
            </a:r>
          </a:p>
          <a:p>
            <a:pPr indent="201239">
              <a:buFont typeface="Arial" panose="020B0604020202020204" pitchFamily="34" charset="0"/>
              <a:buChar char="•"/>
            </a:pPr>
            <a:r>
              <a:rPr lang="ru-RU" sz="1500" dirty="0"/>
              <a:t>умение хранить тайну.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2777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4" cy="755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346" y="2073264"/>
            <a:ext cx="10117124" cy="4773102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заболевания сердца или нарушения артериального давления;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нервно–психические расстройства;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судороги, потери сознания;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употребление наркотиков, зависимость от алкоголя;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некорректируемое снижение остроты зрения;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нарушение цветоразличения, бинокулярного зрения;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расстройства слуха;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вестибулярные расстройства, нарушение чувства равновесия;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дрожание рук;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расстройства речи;</a:t>
            </a:r>
            <a:endParaRPr lang="en-US" sz="1600" dirty="0"/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расстройства координации движений;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боязнь высоты;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заболевания позвоночника, суставов или нижних конечностей;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хронические инфекционные заболевания;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аллергии;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кожные заболевания;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заболевания органов дыхания;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заболевания органов пищеварения и выделения;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сахарный диабет;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геморроидальные расстройства;</a:t>
            </a:r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выраженные физические недостатки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24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0691812" cy="755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350" y="2073264"/>
            <a:ext cx="10045116" cy="417037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500" dirty="0"/>
              <a:t>Начальник отдела </a:t>
            </a:r>
            <a:r>
              <a:rPr lang="ru-RU" sz="1500" dirty="0" smtClean="0"/>
              <a:t>обеспечения </a:t>
            </a:r>
            <a:r>
              <a:rPr lang="ru-RU" sz="1500" dirty="0"/>
              <a:t>персоналом Келлер Денис Владимирович</a:t>
            </a:r>
          </a:p>
          <a:p>
            <a:pPr indent="199489">
              <a:spcAft>
                <a:spcPts val="661"/>
              </a:spcAft>
            </a:pPr>
            <a:r>
              <a:rPr lang="ru-RU" sz="1500" dirty="0"/>
              <a:t>Тел.: 8 (3463) </a:t>
            </a:r>
            <a:r>
              <a:rPr lang="ru-RU" sz="1500" dirty="0" smtClean="0"/>
              <a:t>217-221.</a:t>
            </a:r>
            <a:endParaRPr lang="ru-RU" sz="1500" dirty="0"/>
          </a:p>
          <a:p>
            <a:pPr indent="199489">
              <a:spcAft>
                <a:spcPts val="661"/>
              </a:spcAft>
            </a:pPr>
            <a:r>
              <a:rPr lang="en-US" sz="1500" dirty="0"/>
              <a:t>E-mail</a:t>
            </a:r>
            <a:r>
              <a:rPr lang="ru-RU" sz="1500" dirty="0"/>
              <a:t>:</a:t>
            </a:r>
            <a:r>
              <a:rPr lang="en-US" sz="1500" dirty="0"/>
              <a:t> </a:t>
            </a:r>
            <a:r>
              <a:rPr lang="ru-RU" sz="1500" dirty="0" smtClean="0"/>
              <a:t>:</a:t>
            </a:r>
            <a:r>
              <a:rPr lang="en-US" sz="1500" dirty="0"/>
              <a:t> </a:t>
            </a:r>
            <a:r>
              <a:rPr lang="en-US" sz="1500" dirty="0" smtClean="0">
                <a:hlinkClick r:id="rId3"/>
              </a:rPr>
              <a:t>KellerDV3@uganskmail.ru</a:t>
            </a:r>
            <a:r>
              <a:rPr lang="ru-RU" sz="1500" dirty="0" smtClean="0"/>
              <a:t>.</a:t>
            </a:r>
            <a:endParaRPr lang="en-US" sz="1500" dirty="0" smtClean="0"/>
          </a:p>
          <a:p>
            <a:pPr indent="199489">
              <a:spcAft>
                <a:spcPts val="661"/>
              </a:spcAft>
            </a:pPr>
            <a:endParaRPr lang="ru-RU" sz="1500" dirty="0"/>
          </a:p>
          <a:p>
            <a:pPr indent="20123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sz="1500" dirty="0"/>
              <a:t>Заместитель начальника отдела обеспечения персоналом </a:t>
            </a:r>
            <a:r>
              <a:rPr lang="ru-RU" sz="1500" dirty="0" smtClean="0"/>
              <a:t>Федосова Оксана Степановна</a:t>
            </a:r>
            <a:endParaRPr lang="ru-RU" sz="1500" dirty="0"/>
          </a:p>
          <a:p>
            <a:pPr indent="199489">
              <a:spcAft>
                <a:spcPts val="661"/>
              </a:spcAft>
            </a:pPr>
            <a:r>
              <a:rPr lang="ru-RU" sz="1500" dirty="0"/>
              <a:t>Тел.: 8 (3463) </a:t>
            </a:r>
            <a:r>
              <a:rPr lang="ru-RU" sz="1500" dirty="0" smtClean="0"/>
              <a:t>217-222.</a:t>
            </a:r>
            <a:endParaRPr lang="en-US" sz="1500" dirty="0"/>
          </a:p>
          <a:p>
            <a:pPr indent="199489">
              <a:spcAft>
                <a:spcPts val="661"/>
              </a:spcAft>
            </a:pPr>
            <a:r>
              <a:rPr lang="en-US" sz="1500" dirty="0"/>
              <a:t>E-mail</a:t>
            </a:r>
            <a:r>
              <a:rPr lang="ru-RU" sz="1500" dirty="0"/>
              <a:t>:</a:t>
            </a:r>
            <a:r>
              <a:rPr lang="en-US" sz="1500" dirty="0"/>
              <a:t> </a:t>
            </a:r>
            <a:r>
              <a:rPr lang="en-US" sz="1500" dirty="0">
                <a:hlinkClick r:id="rId4"/>
              </a:rPr>
              <a:t>FedosovaOS@uganskmail.ru</a:t>
            </a:r>
            <a:r>
              <a:rPr lang="ru-RU" sz="1500" dirty="0" smtClean="0"/>
              <a:t>.</a:t>
            </a:r>
            <a:endParaRPr lang="en-US" sz="1500" dirty="0" smtClean="0"/>
          </a:p>
          <a:p>
            <a:pPr indent="199489">
              <a:spcAft>
                <a:spcPts val="661"/>
              </a:spcAft>
            </a:pPr>
            <a:endParaRPr lang="en-US" sz="1500" dirty="0"/>
          </a:p>
          <a:p>
            <a:pPr indent="199489">
              <a:spcAft>
                <a:spcPts val="661"/>
              </a:spcAft>
            </a:pPr>
            <a:r>
              <a:rPr lang="ru-RU" sz="1500" dirty="0"/>
              <a:t>Резюме можно направлять по указанным адресам круглосуточно.</a:t>
            </a:r>
          </a:p>
          <a:p>
            <a:pPr indent="199489">
              <a:spcAft>
                <a:spcPts val="661"/>
              </a:spcAft>
            </a:pPr>
            <a:endParaRPr lang="ru-RU" sz="1500" dirty="0"/>
          </a:p>
          <a:p>
            <a:pPr indent="199489">
              <a:spcAft>
                <a:spcPts val="661"/>
              </a:spcAft>
            </a:pPr>
            <a:r>
              <a:rPr lang="ru-RU" sz="1500" dirty="0"/>
              <a:t>Рекомендуемое время для телефонных звонков:</a:t>
            </a:r>
          </a:p>
          <a:p>
            <a:pPr indent="199489">
              <a:spcAft>
                <a:spcPts val="661"/>
              </a:spcAft>
            </a:pPr>
            <a:r>
              <a:rPr lang="ru-RU" sz="1500" dirty="0"/>
              <a:t>Пн., Ср., Пт. с 16.00 до 18.00.</a:t>
            </a:r>
            <a:endParaRPr lang="en-US" sz="1500" dirty="0"/>
          </a:p>
          <a:p>
            <a:pPr indent="199489">
              <a:spcAft>
                <a:spcPts val="661"/>
              </a:spcAft>
            </a:pPr>
            <a:endParaRPr lang="ru-RU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ложения [Режим совместимости]" id="{CCDBD2F6-56F6-481C-8CD5-9E562DDDEE75}" vid="{FC77865E-2ADA-4AF6-9A91-818B68413D8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959</Words>
  <Application>Microsoft Office PowerPoint</Application>
  <PresentationFormat>Произвольный</PresentationFormat>
  <Paragraphs>82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РН-Юганснефтегаз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NC-0143</dc:creator>
  <cp:lastModifiedBy>Куличенко Ю. Ф.</cp:lastModifiedBy>
  <cp:revision>180</cp:revision>
  <cp:lastPrinted>2016-06-16T11:50:20Z</cp:lastPrinted>
  <dcterms:created xsi:type="dcterms:W3CDTF">2008-10-13T09:54:24Z</dcterms:created>
  <dcterms:modified xsi:type="dcterms:W3CDTF">2020-06-18T04:29:55Z</dcterms:modified>
</cp:coreProperties>
</file>